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9" y="216983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96948" y="3013307"/>
            <a:ext cx="11922369" cy="63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4125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TITEL DES BEITRAGS</a:t>
            </a: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666750" y="2477473"/>
            <a:ext cx="10858500" cy="381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76129" y="4145830"/>
            <a:ext cx="108585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9952"/>
              </a:lnSpc>
            </a:pPr>
            <a:r>
              <a:rPr lang="en-US" sz="2100" b="1" dirty="0" err="1">
                <a:solidFill>
                  <a:srgbClr val="D4AF37"/>
                </a:solidFill>
                <a:latin typeface="Lato"/>
                <a:ea typeface="Lato"/>
                <a:cs typeface="Lato"/>
                <a:sym typeface="Lato"/>
              </a:rPr>
              <a:t>Referentin</a:t>
            </a:r>
            <a:r>
              <a:rPr lang="en-US" sz="2100" b="1" dirty="0">
                <a:solidFill>
                  <a:srgbClr val="D4AF37"/>
                </a:solidFill>
                <a:latin typeface="Lato"/>
                <a:ea typeface="Lato"/>
                <a:cs typeface="Lato"/>
                <a:sym typeface="Lato"/>
              </a:rPr>
              <a:t> / Referent</a:t>
            </a: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666750" y="5598839"/>
            <a:ext cx="108585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de-DE" sz="135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Akad. Titel, Vor- und Nachname | Universität/Institution | E-Mail-Adresse</a:t>
            </a:r>
            <a:endParaRPr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6947" y="277250"/>
            <a:ext cx="11775977" cy="20464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176" y="2252663"/>
            <a:ext cx="5238750" cy="273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de-DE" sz="285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Leitfaden zur Erstellung von Präsentationen</a:t>
            </a:r>
            <a:endParaRPr dirty="0"/>
          </a:p>
        </p:txBody>
      </p:sp>
      <p:sp>
        <p:nvSpPr>
          <p:cNvPr id="101" name="Google Shape;101;p14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666749" y="6410325"/>
            <a:ext cx="112626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de-DE" b="1" dirty="0"/>
              <a:t>Internationales Berliner Symposium für Sozial- und Geisteswissenschaften | 20.–22. Oktober 2026 | Berlin, Deutschland</a:t>
            </a:r>
            <a:endParaRPr dirty="0"/>
          </a:p>
        </p:txBody>
      </p:sp>
      <p:sp>
        <p:nvSpPr>
          <p:cNvPr id="104" name="Google Shape;104;p14"/>
          <p:cNvSpPr txBox="1"/>
          <p:nvPr/>
        </p:nvSpPr>
        <p:spPr>
          <a:xfrm>
            <a:off x="1026319" y="2737164"/>
            <a:ext cx="49006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lvl="0"/>
            <a:r>
              <a:rPr lang="en-US" sz="180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Zeitmanagement</a:t>
            </a:r>
            <a:endParaRPr dirty="0"/>
          </a:p>
        </p:txBody>
      </p:sp>
      <p:sp>
        <p:nvSpPr>
          <p:cNvPr id="105" name="Google Shape;105;p14"/>
          <p:cNvSpPr txBox="1"/>
          <p:nvPr/>
        </p:nvSpPr>
        <p:spPr>
          <a:xfrm>
            <a:off x="1876425" y="3550146"/>
            <a:ext cx="466725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Gesamtdauer</a:t>
            </a: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: 15 </a:t>
            </a: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Minuten</a:t>
            </a:r>
            <a:endParaRPr dirty="0"/>
          </a:p>
        </p:txBody>
      </p:sp>
      <p:pic>
        <p:nvPicPr>
          <p:cNvPr id="106" name="Google Shape;106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500" y="2733079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6726702" y="2283716"/>
            <a:ext cx="4932924" cy="114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de-DE" sz="1650" b="1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7×7-Regel:</a:t>
            </a:r>
            <a:r>
              <a:rPr lang="tr-TR" sz="1650" b="1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de-DE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Achten Sie darauf, pro Folie höchstens 7 Zeilen und pro Zeile höchstens 7 Wörter zu verwenden.</a:t>
            </a:r>
            <a:endParaRPr dirty="0"/>
          </a:p>
        </p:txBody>
      </p:sp>
      <p:sp>
        <p:nvSpPr>
          <p:cNvPr id="112" name="Google Shape;112;p14"/>
          <p:cNvSpPr txBox="1"/>
          <p:nvPr/>
        </p:nvSpPr>
        <p:spPr>
          <a:xfrm>
            <a:off x="6726702" y="3426336"/>
            <a:ext cx="4810125" cy="114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de-DE" sz="1650" b="1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Visueller Fokus:</a:t>
            </a:r>
            <a:r>
              <a:rPr lang="tr-TR" sz="1650" b="1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de-DE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Vermeiden Sie lange Textblöcke und konzentrieren Sie sich auf die wichtigsten Aussagen.</a:t>
            </a:r>
            <a:endParaRPr dirty="0"/>
          </a:p>
        </p:txBody>
      </p:sp>
      <p:sp>
        <p:nvSpPr>
          <p:cNvPr id="113" name="Google Shape;113;p14"/>
          <p:cNvSpPr txBox="1"/>
          <p:nvPr/>
        </p:nvSpPr>
        <p:spPr>
          <a:xfrm>
            <a:off x="6726702" y="4604751"/>
            <a:ext cx="4810125" cy="7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de-DE" sz="1650" b="1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Lesbarkeit:</a:t>
            </a:r>
            <a:r>
              <a:rPr lang="tr-TR" sz="1650" b="1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de-DE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Verwenden Sie gut lesbare Schriftgrößen und kontrastreiche Farben.</a:t>
            </a:r>
            <a:endParaRPr dirty="0"/>
          </a:p>
        </p:txBody>
      </p:sp>
      <p:pic>
        <p:nvPicPr>
          <p:cNvPr id="114" name="Google Shape;114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5811" y="2456854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500" y="3524555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500" y="4711303"/>
            <a:ext cx="2667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859458"/>
            <a:ext cx="3460700" cy="198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5575" y="1859458"/>
            <a:ext cx="3460700" cy="198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1859458"/>
            <a:ext cx="3460849" cy="198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750" y="4082355"/>
            <a:ext cx="3460700" cy="164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65575" y="4082355"/>
            <a:ext cx="3460700" cy="164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64400" y="4082355"/>
            <a:ext cx="3460849" cy="164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857250" y="476250"/>
            <a:ext cx="112014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85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Präsentationsablauf</a:t>
            </a:r>
            <a:endParaRPr dirty="0"/>
          </a:p>
        </p:txBody>
      </p:sp>
      <p:sp>
        <p:nvSpPr>
          <p:cNvPr id="130" name="Google Shape;130;p15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666749" y="6410325"/>
            <a:ext cx="108584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de-DE" b="1" dirty="0"/>
              <a:t>Internationales Berliner Symposium für Sozial- und Geisteswissenschaften | 20.–22. Oktober 2026 | Berlin, Deutschland</a:t>
            </a:r>
            <a:endParaRPr dirty="0"/>
          </a:p>
        </p:txBody>
      </p:sp>
      <p:sp>
        <p:nvSpPr>
          <p:cNvPr id="133" name="Google Shape;133;p15"/>
          <p:cNvSpPr txBox="1"/>
          <p:nvPr/>
        </p:nvSpPr>
        <p:spPr>
          <a:xfrm>
            <a:off x="952500" y="2145208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80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Einleitung</a:t>
            </a:r>
            <a:endParaRPr dirty="0"/>
          </a:p>
        </p:txBody>
      </p:sp>
      <p:sp>
        <p:nvSpPr>
          <p:cNvPr id="134" name="Google Shape;134;p15"/>
          <p:cNvSpPr txBox="1"/>
          <p:nvPr/>
        </p:nvSpPr>
        <p:spPr>
          <a:xfrm>
            <a:off x="952500" y="2630983"/>
            <a:ext cx="28892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Problemstellung</a:t>
            </a: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und </a:t>
            </a: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Literaturüberblick</a:t>
            </a:r>
            <a:endParaRPr dirty="0"/>
          </a:p>
        </p:txBody>
      </p:sp>
      <p:sp>
        <p:nvSpPr>
          <p:cNvPr id="135" name="Google Shape;135;p15"/>
          <p:cNvSpPr txBox="1"/>
          <p:nvPr/>
        </p:nvSpPr>
        <p:spPr>
          <a:xfrm>
            <a:off x="4651325" y="2145208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80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Zielsetzung</a:t>
            </a:r>
            <a:endParaRPr dirty="0"/>
          </a:p>
        </p:txBody>
      </p:sp>
      <p:sp>
        <p:nvSpPr>
          <p:cNvPr id="136" name="Google Shape;136;p15"/>
          <p:cNvSpPr txBox="1"/>
          <p:nvPr/>
        </p:nvSpPr>
        <p:spPr>
          <a:xfrm>
            <a:off x="4651325" y="2630983"/>
            <a:ext cx="28892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Forschungsfragen</a:t>
            </a: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und </a:t>
            </a: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Hypothesen</a:t>
            </a:r>
            <a:endParaRPr dirty="0"/>
          </a:p>
        </p:txBody>
      </p:sp>
      <p:sp>
        <p:nvSpPr>
          <p:cNvPr id="137" name="Google Shape;137;p15"/>
          <p:cNvSpPr txBox="1"/>
          <p:nvPr/>
        </p:nvSpPr>
        <p:spPr>
          <a:xfrm>
            <a:off x="8350150" y="2145208"/>
            <a:ext cx="3033816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80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Methode</a:t>
            </a:r>
            <a:endParaRPr dirty="0"/>
          </a:p>
        </p:txBody>
      </p:sp>
      <p:sp>
        <p:nvSpPr>
          <p:cNvPr id="138" name="Google Shape;138;p15"/>
          <p:cNvSpPr txBox="1"/>
          <p:nvPr/>
        </p:nvSpPr>
        <p:spPr>
          <a:xfrm>
            <a:off x="8350150" y="2630983"/>
            <a:ext cx="2889349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Forschungsdesign</a:t>
            </a: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Stichprobe</a:t>
            </a: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und </a:t>
            </a: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Datenanalyse</a:t>
            </a:r>
            <a:endParaRPr dirty="0"/>
          </a:p>
        </p:txBody>
      </p:sp>
      <p:sp>
        <p:nvSpPr>
          <p:cNvPr id="139" name="Google Shape;139;p15"/>
          <p:cNvSpPr txBox="1"/>
          <p:nvPr/>
        </p:nvSpPr>
        <p:spPr>
          <a:xfrm>
            <a:off x="952500" y="4368105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80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Ergebnisse</a:t>
            </a:r>
            <a:endParaRPr dirty="0"/>
          </a:p>
        </p:txBody>
      </p:sp>
      <p:sp>
        <p:nvSpPr>
          <p:cNvPr id="140" name="Google Shape;140;p15"/>
          <p:cNvSpPr txBox="1"/>
          <p:nvPr/>
        </p:nvSpPr>
        <p:spPr>
          <a:xfrm>
            <a:off x="952500" y="4853880"/>
            <a:ext cx="28892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Zentrale</a:t>
            </a: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Ergebnisse</a:t>
            </a:r>
            <a:endParaRPr dirty="0"/>
          </a:p>
        </p:txBody>
      </p:sp>
      <p:sp>
        <p:nvSpPr>
          <p:cNvPr id="141" name="Google Shape;141;p15"/>
          <p:cNvSpPr txBox="1"/>
          <p:nvPr/>
        </p:nvSpPr>
        <p:spPr>
          <a:xfrm>
            <a:off x="4651325" y="4368105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80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Diskussion</a:t>
            </a:r>
            <a:endParaRPr dirty="0"/>
          </a:p>
        </p:txBody>
      </p:sp>
      <p:sp>
        <p:nvSpPr>
          <p:cNvPr id="142" name="Google Shape;142;p15"/>
          <p:cNvSpPr txBox="1"/>
          <p:nvPr/>
        </p:nvSpPr>
        <p:spPr>
          <a:xfrm>
            <a:off x="4651325" y="4853880"/>
            <a:ext cx="28892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Interpretation der </a:t>
            </a: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Ergebnisse</a:t>
            </a:r>
            <a:endParaRPr dirty="0"/>
          </a:p>
        </p:txBody>
      </p:sp>
      <p:sp>
        <p:nvSpPr>
          <p:cNvPr id="143" name="Google Shape;143;p15"/>
          <p:cNvSpPr txBox="1"/>
          <p:nvPr/>
        </p:nvSpPr>
        <p:spPr>
          <a:xfrm>
            <a:off x="8350150" y="4368105"/>
            <a:ext cx="3033816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80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Fazit</a:t>
            </a:r>
            <a:r>
              <a:rPr lang="en-US" sz="18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 und </a:t>
            </a:r>
            <a:r>
              <a:rPr lang="en-US" sz="180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Ausblick</a:t>
            </a:r>
            <a:endParaRPr dirty="0"/>
          </a:p>
        </p:txBody>
      </p:sp>
      <p:sp>
        <p:nvSpPr>
          <p:cNvPr id="144" name="Google Shape;144;p15"/>
          <p:cNvSpPr txBox="1"/>
          <p:nvPr/>
        </p:nvSpPr>
        <p:spPr>
          <a:xfrm>
            <a:off x="8350150" y="4853880"/>
            <a:ext cx="2889349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Empfehlungen</a:t>
            </a: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und </a:t>
            </a: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Literaturverzeichnis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4250" y="2975669"/>
            <a:ext cx="4191000" cy="164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85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Problemstellung</a:t>
            </a:r>
            <a:endParaRPr dirty="0"/>
          </a:p>
        </p:txBody>
      </p:sp>
      <p:sp>
        <p:nvSpPr>
          <p:cNvPr id="153" name="Google Shape;153;p16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666750" y="6410325"/>
            <a:ext cx="108585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de-DE" b="1" dirty="0"/>
              <a:t>Internationales Berliner Symposium für Sozial- und Geisteswissenschaften | 20.–22. Oktober 2026 | Berlin, Deutschland</a:t>
            </a:r>
            <a:endParaRPr dirty="0"/>
          </a:p>
        </p:txBody>
      </p:sp>
      <p:sp>
        <p:nvSpPr>
          <p:cNvPr id="156" name="Google Shape;156;p16"/>
          <p:cNvSpPr txBox="1"/>
          <p:nvPr/>
        </p:nvSpPr>
        <p:spPr>
          <a:xfrm>
            <a:off x="704850" y="2521464"/>
            <a:ext cx="62865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de-DE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Listen Sie hier die zentralen Probleme auf, die in Forschung und Praxis im Zusammenhang mit dem Untersuchungsthema auftreten.</a:t>
            </a:r>
            <a:endParaRPr dirty="0"/>
          </a:p>
        </p:txBody>
      </p:sp>
      <p:sp>
        <p:nvSpPr>
          <p:cNvPr id="157" name="Google Shape;157;p16"/>
          <p:cNvSpPr txBox="1"/>
          <p:nvPr/>
        </p:nvSpPr>
        <p:spPr>
          <a:xfrm>
            <a:off x="7667625" y="3261419"/>
            <a:ext cx="37504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5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WICHTIGER HINWEIS</a:t>
            </a:r>
            <a:endParaRPr dirty="0"/>
          </a:p>
        </p:txBody>
      </p:sp>
      <p:sp>
        <p:nvSpPr>
          <p:cNvPr id="158" name="Google Shape;158;p16"/>
          <p:cNvSpPr txBox="1"/>
          <p:nvPr/>
        </p:nvSpPr>
        <p:spPr>
          <a:xfrm>
            <a:off x="7667625" y="3642419"/>
            <a:ext cx="3571875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de-DE" sz="120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Erläutern Sie, warum die Studie durchgeführt wurde, und verdeutlichen Sie die Relevanz des Themas für Ihr Publikum.</a:t>
            </a:r>
            <a:endParaRPr dirty="0"/>
          </a:p>
        </p:txBody>
      </p:sp>
      <p:sp>
        <p:nvSpPr>
          <p:cNvPr id="159" name="Google Shape;159;p16"/>
          <p:cNvSpPr txBox="1"/>
          <p:nvPr/>
        </p:nvSpPr>
        <p:spPr>
          <a:xfrm>
            <a:off x="1190625" y="3455457"/>
            <a:ext cx="5857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de-DE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Welche Forschungslücken bestehen in der aktuellen Literatur?</a:t>
            </a:r>
            <a:endParaRPr dirty="0"/>
          </a:p>
        </p:txBody>
      </p:sp>
      <p:sp>
        <p:nvSpPr>
          <p:cNvPr id="160" name="Google Shape;160;p16"/>
          <p:cNvSpPr txBox="1"/>
          <p:nvPr/>
        </p:nvSpPr>
        <p:spPr>
          <a:xfrm>
            <a:off x="1190624" y="4007215"/>
            <a:ext cx="5857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de-DE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Praktische Herausforderungen und theoretische Defizite</a:t>
            </a:r>
            <a:endParaRPr dirty="0"/>
          </a:p>
        </p:txBody>
      </p:sp>
      <p:sp>
        <p:nvSpPr>
          <p:cNvPr id="161" name="Google Shape;161;p16"/>
          <p:cNvSpPr txBox="1"/>
          <p:nvPr/>
        </p:nvSpPr>
        <p:spPr>
          <a:xfrm>
            <a:off x="1190623" y="4474254"/>
            <a:ext cx="5857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Aktualität</a:t>
            </a: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der </a:t>
            </a: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Studie</a:t>
            </a:r>
            <a:endParaRPr dirty="0"/>
          </a:p>
        </p:txBody>
      </p:sp>
      <p:pic>
        <p:nvPicPr>
          <p:cNvPr id="162" name="Google Shape;162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3551932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4077592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4603253"/>
            <a:ext cx="2667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2640359"/>
            <a:ext cx="3460700" cy="23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5575" y="2640359"/>
            <a:ext cx="3460700" cy="23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2640359"/>
            <a:ext cx="3460849" cy="23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85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Methode</a:t>
            </a:r>
            <a:r>
              <a:rPr lang="en-US" sz="285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 und </a:t>
            </a:r>
            <a:r>
              <a:rPr lang="en-US" sz="285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Forschungsdesign</a:t>
            </a:r>
            <a:endParaRPr dirty="0"/>
          </a:p>
        </p:txBody>
      </p:sp>
      <p:sp>
        <p:nvSpPr>
          <p:cNvPr id="175" name="Google Shape;175;p17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666749" y="6410325"/>
            <a:ext cx="108584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de-DE" b="1" dirty="0"/>
              <a:t>Internationales Berliner Symposium für Sozial- und Geisteswissenschaften | 20.–22. Oktober 2026 | Berlin, Deutschland</a:t>
            </a:r>
            <a:endParaRPr dirty="0"/>
          </a:p>
        </p:txBody>
      </p:sp>
      <p:pic>
        <p:nvPicPr>
          <p:cNvPr id="178" name="Google Shape;178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06525" y="2926109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/>
        </p:nvSpPr>
        <p:spPr>
          <a:xfrm>
            <a:off x="880269" y="3449984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180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Forschungsmodell</a:t>
            </a:r>
            <a:endParaRPr dirty="0"/>
          </a:p>
        </p:txBody>
      </p:sp>
      <p:sp>
        <p:nvSpPr>
          <p:cNvPr id="180" name="Google Shape;180;p17"/>
          <p:cNvSpPr txBox="1"/>
          <p:nvPr/>
        </p:nvSpPr>
        <p:spPr>
          <a:xfrm>
            <a:off x="952500" y="3897659"/>
            <a:ext cx="28892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3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Forschungsdesign</a:t>
            </a:r>
            <a:r>
              <a:rPr lang="en-US" sz="13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und </a:t>
            </a:r>
            <a:r>
              <a:rPr lang="en-US" sz="13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Begründung</a:t>
            </a:r>
            <a:endParaRPr dirty="0"/>
          </a:p>
        </p:txBody>
      </p:sp>
      <p:pic>
        <p:nvPicPr>
          <p:cNvPr id="181" name="Google Shape;181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57726" y="2926109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/>
        </p:nvSpPr>
        <p:spPr>
          <a:xfrm>
            <a:off x="4579095" y="3449984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180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Stichprobe</a:t>
            </a:r>
            <a:endParaRPr dirty="0"/>
          </a:p>
        </p:txBody>
      </p:sp>
      <p:sp>
        <p:nvSpPr>
          <p:cNvPr id="183" name="Google Shape;183;p17"/>
          <p:cNvSpPr txBox="1"/>
          <p:nvPr/>
        </p:nvSpPr>
        <p:spPr>
          <a:xfrm>
            <a:off x="4651325" y="3897659"/>
            <a:ext cx="28892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3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Stichprobenmerkmale</a:t>
            </a:r>
            <a:r>
              <a:rPr lang="en-US" sz="13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und -</a:t>
            </a:r>
            <a:r>
              <a:rPr lang="en-US" sz="13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größe</a:t>
            </a:r>
            <a:endParaRPr dirty="0"/>
          </a:p>
        </p:txBody>
      </p:sp>
      <p:pic>
        <p:nvPicPr>
          <p:cNvPr id="184" name="Google Shape;184;p17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04325" y="2926109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 txBox="1"/>
          <p:nvPr/>
        </p:nvSpPr>
        <p:spPr>
          <a:xfrm>
            <a:off x="8277917" y="3449984"/>
            <a:ext cx="3033816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180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Datenanalyse</a:t>
            </a:r>
            <a:endParaRPr dirty="0"/>
          </a:p>
        </p:txBody>
      </p:sp>
      <p:sp>
        <p:nvSpPr>
          <p:cNvPr id="186" name="Google Shape;186;p17"/>
          <p:cNvSpPr txBox="1"/>
          <p:nvPr/>
        </p:nvSpPr>
        <p:spPr>
          <a:xfrm>
            <a:off x="8350150" y="3897659"/>
            <a:ext cx="288934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de-DE" sz="13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Statistische Verfahren oder qualitative Methoden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2841426"/>
            <a:ext cx="5238750" cy="190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366962"/>
            <a:ext cx="52387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85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Ergebnisse</a:t>
            </a:r>
            <a:r>
              <a:rPr lang="en-US" sz="285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 und </a:t>
            </a:r>
            <a:r>
              <a:rPr lang="en-US" sz="285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Analyse</a:t>
            </a:r>
            <a:endParaRPr dirty="0"/>
          </a:p>
        </p:txBody>
      </p:sp>
      <p:sp>
        <p:nvSpPr>
          <p:cNvPr id="196" name="Google Shape;196;p18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666750" y="6410325"/>
            <a:ext cx="108585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de-DE" b="1" dirty="0"/>
              <a:t>Internationales Berliner Symposium für Sozial- und Geisteswissenschaften | 20.–22. Oktober 2026 | Berlin, Deutschland</a:t>
            </a:r>
            <a:endParaRPr dirty="0"/>
          </a:p>
        </p:txBody>
      </p:sp>
      <p:sp>
        <p:nvSpPr>
          <p:cNvPr id="199" name="Google Shape;199;p18"/>
          <p:cNvSpPr txBox="1"/>
          <p:nvPr/>
        </p:nvSpPr>
        <p:spPr>
          <a:xfrm>
            <a:off x="952500" y="3127176"/>
            <a:ext cx="49006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80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Basisdaten</a:t>
            </a:r>
            <a:endParaRPr dirty="0"/>
          </a:p>
        </p:txBody>
      </p:sp>
      <p:sp>
        <p:nvSpPr>
          <p:cNvPr id="200" name="Google Shape;200;p18"/>
          <p:cNvSpPr txBox="1"/>
          <p:nvPr/>
        </p:nvSpPr>
        <p:spPr>
          <a:xfrm>
            <a:off x="7342676" y="3389446"/>
            <a:ext cx="3573854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tr-TR" sz="1650" i="1" dirty="0">
                <a:solidFill>
                  <a:srgbClr val="546E7A"/>
                </a:solidFill>
                <a:latin typeface="Lato"/>
                <a:ea typeface="Lato"/>
                <a:cs typeface="Lato"/>
                <a:sym typeface="Lato"/>
              </a:rPr>
              <a:t>[</a:t>
            </a:r>
            <a:r>
              <a:rPr lang="de-DE" sz="1650" i="1" dirty="0">
                <a:solidFill>
                  <a:srgbClr val="546E7A"/>
                </a:solidFill>
                <a:latin typeface="Lato"/>
                <a:ea typeface="Lato"/>
                <a:cs typeface="Lato"/>
                <a:sym typeface="Lato"/>
              </a:rPr>
              <a:t>Fügen Sie hier eine Tabelle oder ein Diagramm ein</a:t>
            </a:r>
            <a:r>
              <a:rPr lang="tr-TR" sz="1650" i="1" dirty="0">
                <a:solidFill>
                  <a:srgbClr val="546E7A"/>
                </a:solidFill>
                <a:latin typeface="Lato"/>
                <a:ea typeface="Lato"/>
                <a:cs typeface="Lato"/>
                <a:sym typeface="Lato"/>
              </a:rPr>
              <a:t>]</a:t>
            </a:r>
            <a:endParaRPr dirty="0"/>
          </a:p>
        </p:txBody>
      </p:sp>
      <p:sp>
        <p:nvSpPr>
          <p:cNvPr id="201" name="Google Shape;201;p18"/>
          <p:cNvSpPr txBox="1"/>
          <p:nvPr/>
        </p:nvSpPr>
        <p:spPr>
          <a:xfrm>
            <a:off x="1209675" y="3575804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2" name="Google Shape;202;p18"/>
          <p:cNvSpPr txBox="1"/>
          <p:nvPr/>
        </p:nvSpPr>
        <p:spPr>
          <a:xfrm>
            <a:off x="1333500" y="3503807"/>
            <a:ext cx="428625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Die </a:t>
            </a: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wichtigsten</a:t>
            </a: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statistischen</a:t>
            </a: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Ergebnisse</a:t>
            </a:r>
            <a:endParaRPr dirty="0"/>
          </a:p>
        </p:txBody>
      </p:sp>
      <p:sp>
        <p:nvSpPr>
          <p:cNvPr id="203" name="Google Shape;203;p18"/>
          <p:cNvSpPr txBox="1"/>
          <p:nvPr/>
        </p:nvSpPr>
        <p:spPr>
          <a:xfrm>
            <a:off x="1209675" y="3910965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4" name="Google Shape;204;p18"/>
          <p:cNvSpPr txBox="1"/>
          <p:nvPr/>
        </p:nvSpPr>
        <p:spPr>
          <a:xfrm>
            <a:off x="1333500" y="3838075"/>
            <a:ext cx="428625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de-DE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Annahme oder Ablehnung der Hypothesen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85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Ergebnisse</a:t>
            </a:r>
            <a:endParaRPr dirty="0"/>
          </a:p>
        </p:txBody>
      </p:sp>
      <p:sp>
        <p:nvSpPr>
          <p:cNvPr id="212" name="Google Shape;212;p19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666750" y="2637680"/>
            <a:ext cx="108585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de-DE" sz="1950" b="1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Wesentliche Erkenntnisse aus den Forschungsergebnissen</a:t>
            </a:r>
            <a:endParaRPr dirty="0"/>
          </a:p>
        </p:txBody>
      </p:sp>
      <p:sp>
        <p:nvSpPr>
          <p:cNvPr id="214" name="Google Shape;214;p19"/>
          <p:cNvSpPr txBox="1"/>
          <p:nvPr/>
        </p:nvSpPr>
        <p:spPr>
          <a:xfrm>
            <a:off x="666750" y="6410325"/>
            <a:ext cx="108585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de-DE" b="1" dirty="0"/>
              <a:t>Internationales Berliner Symposium für Sozial- und Geisteswissenschaften | 20.–22. Oktober 2026 | Berlin, Deutschland</a:t>
            </a:r>
            <a:endParaRPr dirty="0"/>
          </a:p>
        </p:txBody>
      </p:sp>
      <p:sp>
        <p:nvSpPr>
          <p:cNvPr id="216" name="Google Shape;216;p19"/>
          <p:cNvSpPr txBox="1"/>
          <p:nvPr/>
        </p:nvSpPr>
        <p:spPr>
          <a:xfrm>
            <a:off x="1095375" y="3387792"/>
            <a:ext cx="10429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de-DE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Die 2–5 wichtigsten Ergebnisse klar formulieren.</a:t>
            </a:r>
            <a:endParaRPr dirty="0"/>
          </a:p>
        </p:txBody>
      </p:sp>
      <p:sp>
        <p:nvSpPr>
          <p:cNvPr id="217" name="Google Shape;217;p19"/>
          <p:cNvSpPr txBox="1"/>
          <p:nvPr/>
        </p:nvSpPr>
        <p:spPr>
          <a:xfrm>
            <a:off x="1095374" y="3870394"/>
            <a:ext cx="10429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de-DE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Vergleich der Ergebnisse mit der Literatur</a:t>
            </a:r>
            <a:endParaRPr dirty="0"/>
          </a:p>
        </p:txBody>
      </p:sp>
      <p:sp>
        <p:nvSpPr>
          <p:cNvPr id="218" name="Google Shape;218;p19"/>
          <p:cNvSpPr txBox="1"/>
          <p:nvPr/>
        </p:nvSpPr>
        <p:spPr>
          <a:xfrm>
            <a:off x="1095374" y="4393293"/>
            <a:ext cx="10429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de-DE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Bedeutung der Studie für das Fachgebiet</a:t>
            </a:r>
            <a:endParaRPr dirty="0"/>
          </a:p>
        </p:txBody>
      </p:sp>
      <p:pic>
        <p:nvPicPr>
          <p:cNvPr id="219" name="Google Shape;219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3472011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3997672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4523333"/>
            <a:ext cx="2667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/>
        </p:nvSpPr>
        <p:spPr>
          <a:xfrm>
            <a:off x="97491" y="1263282"/>
            <a:ext cx="5901018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de-DE" sz="41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Ich danke Ihnen für Ihre Aufmerksamkeit</a:t>
            </a:r>
            <a:endParaRPr sz="4100" dirty="0"/>
          </a:p>
        </p:txBody>
      </p:sp>
      <p:sp>
        <p:nvSpPr>
          <p:cNvPr id="227" name="Google Shape;227;p20"/>
          <p:cNvSpPr txBox="1"/>
          <p:nvPr/>
        </p:nvSpPr>
        <p:spPr>
          <a:xfrm>
            <a:off x="571500" y="2760767"/>
            <a:ext cx="4953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9944"/>
              </a:lnSpc>
            </a:pPr>
            <a:r>
              <a:rPr lang="de-DE" sz="1800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Für Ihre Fragen und Anregungen…</a:t>
            </a:r>
            <a:endParaRPr dirty="0"/>
          </a:p>
        </p:txBody>
      </p:sp>
      <p:sp>
        <p:nvSpPr>
          <p:cNvPr id="228" name="Google Shape;228;p20"/>
          <p:cNvSpPr/>
          <p:nvPr/>
        </p:nvSpPr>
        <p:spPr>
          <a:xfrm>
            <a:off x="571500" y="3576637"/>
            <a:ext cx="476250" cy="5715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0"/>
          <p:cNvSpPr txBox="1"/>
          <p:nvPr/>
        </p:nvSpPr>
        <p:spPr>
          <a:xfrm>
            <a:off x="571500" y="4090987"/>
            <a:ext cx="49530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de-DE" sz="1350" b="1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Präsentiert von: </a:t>
            </a:r>
            <a:r>
              <a:rPr lang="de-DE" sz="13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Titel Vorname Nachname</a:t>
            </a:r>
            <a:endParaRPr dirty="0"/>
          </a:p>
        </p:txBody>
      </p:sp>
      <p:sp>
        <p:nvSpPr>
          <p:cNvPr id="230" name="Google Shape;230;p20"/>
          <p:cNvSpPr txBox="1"/>
          <p:nvPr/>
        </p:nvSpPr>
        <p:spPr>
          <a:xfrm>
            <a:off x="571500" y="4708177"/>
            <a:ext cx="49530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350" b="1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E-Mail-</a:t>
            </a:r>
            <a:r>
              <a:rPr lang="en-US" sz="1350" b="1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Adresse</a:t>
            </a:r>
            <a:r>
              <a:rPr lang="en-US" sz="1350" b="1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::</a:t>
            </a:r>
            <a:r>
              <a:rPr lang="en-US" sz="13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tr-TR" sz="13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xxxx</a:t>
            </a:r>
            <a:r>
              <a:rPr lang="en-US" sz="13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@universit</a:t>
            </a:r>
            <a:r>
              <a:rPr lang="tr-TR" sz="13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esi.</a:t>
            </a:r>
            <a:r>
              <a:rPr lang="en-US" sz="13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edu</a:t>
            </a:r>
            <a:r>
              <a:rPr lang="tr-TR" sz="13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.tr</a:t>
            </a:r>
            <a:endParaRPr dirty="0"/>
          </a:p>
        </p:txBody>
      </p:sp>
      <p:pic>
        <p:nvPicPr>
          <p:cNvPr id="232" name="Google Shape;232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/>
          <p:nvPr/>
        </p:nvSpPr>
        <p:spPr>
          <a:xfrm>
            <a:off x="857250" y="476250"/>
            <a:ext cx="112014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tr-TR" sz="2850" b="1" dirty="0" err="1">
                <a:solidFill>
                  <a:srgbClr val="003366"/>
                </a:solidFill>
                <a:latin typeface="Montserrat"/>
                <a:sym typeface="Montserrat"/>
              </a:rPr>
              <a:t>Bildquelle</a:t>
            </a:r>
            <a:endParaRPr dirty="0"/>
          </a:p>
        </p:txBody>
      </p:sp>
      <p:sp>
        <p:nvSpPr>
          <p:cNvPr id="238" name="Google Shape;238;p21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0" y="355758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1"/>
          <p:cNvSpPr txBox="1"/>
          <p:nvPr/>
        </p:nvSpPr>
        <p:spPr>
          <a:xfrm>
            <a:off x="1762125" y="3451919"/>
            <a:ext cx="9763125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https://media.istockphoto.com/id/1381427766/photo/berlin-skyline-panorama-with-famous-tv-tower-at-alexanderplatz-germany.jpg?s=612x612&amp;w=0&amp;k=20&amp;c=fGsxnhJ5W7jLt2KoiUBpqm6_Sn-VvV2vvT8lAhEr4Gk=</a:t>
            </a:r>
            <a:endParaRPr dirty="0"/>
          </a:p>
        </p:txBody>
      </p:sp>
      <p:sp>
        <p:nvSpPr>
          <p:cNvPr id="241" name="Google Shape;241;p21"/>
          <p:cNvSpPr txBox="1"/>
          <p:nvPr/>
        </p:nvSpPr>
        <p:spPr>
          <a:xfrm>
            <a:off x="1762125" y="3895725"/>
            <a:ext cx="976312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tr-TR" sz="120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Bildquelle</a:t>
            </a:r>
            <a:r>
              <a:rPr lang="tr-TR" sz="120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20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200" b="0" i="0" u="none" strike="noStrike" cap="none" dirty="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www.istockphoto.com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413</Words>
  <Application>Microsoft Office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Lato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</dc:creator>
  <cp:lastModifiedBy>Emir</cp:lastModifiedBy>
  <cp:revision>26</cp:revision>
  <dcterms:modified xsi:type="dcterms:W3CDTF">2026-06-12T11:59:26Z</dcterms:modified>
</cp:coreProperties>
</file>