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983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239151" y="2869927"/>
            <a:ext cx="11844999" cy="63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sz="4125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ABSTRACT TITLE WILL GO HERE</a:t>
            </a: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666750" y="2477473"/>
            <a:ext cx="10858500" cy="3810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76129" y="4145830"/>
            <a:ext cx="108585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D4AF37"/>
                </a:solidFill>
                <a:latin typeface="Lato"/>
                <a:ea typeface="Lato"/>
                <a:cs typeface="Lato"/>
                <a:sym typeface="Lato"/>
              </a:rPr>
              <a:t>Presenting Author</a:t>
            </a:r>
            <a:endParaRPr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666750" y="5598839"/>
            <a:ext cx="108585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35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Title, Name Surname | University/Institution Name | E-mail Address</a:t>
            </a:r>
            <a:endParaRPr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9151" y="206076"/>
            <a:ext cx="11733774" cy="21432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2428279"/>
            <a:ext cx="5238750" cy="273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6257925"/>
            <a:ext cx="108585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857250" y="476250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285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tr-TR" sz="2850" b="1" dirty="0" err="1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resentation</a:t>
            </a:r>
            <a:r>
              <a:rPr lang="tr-TR" sz="285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 Guide</a:t>
            </a:r>
            <a:endParaRPr dirty="0"/>
          </a:p>
        </p:txBody>
      </p:sp>
      <p:sp>
        <p:nvSpPr>
          <p:cNvPr id="101" name="Google Shape;101;p14"/>
          <p:cNvSpPr/>
          <p:nvPr/>
        </p:nvSpPr>
        <p:spPr>
          <a:xfrm>
            <a:off x="666750" y="476250"/>
            <a:ext cx="76200" cy="4476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666749" y="6410325"/>
            <a:ext cx="1126265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b="1" dirty="0"/>
              <a:t>International Berlin Symposium on Social Sciences and Humanities October 20-22, 2026 | Berlin, Germany</a:t>
            </a:r>
            <a:endParaRPr dirty="0"/>
          </a:p>
        </p:txBody>
      </p:sp>
      <p:sp>
        <p:nvSpPr>
          <p:cNvPr id="104" name="Google Shape;104;p14"/>
          <p:cNvSpPr txBox="1"/>
          <p:nvPr/>
        </p:nvSpPr>
        <p:spPr>
          <a:xfrm>
            <a:off x="1026319" y="2737164"/>
            <a:ext cx="49006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0" rIns="0" bIns="0" anchor="t" anchorCtr="0">
            <a:spAutoFit/>
          </a:bodyPr>
          <a:lstStyle/>
          <a:p>
            <a:pPr lvl="0"/>
            <a:r>
              <a:rPr lang="en-US" sz="180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TIME MANAGEMENT</a:t>
            </a:r>
            <a:endParaRPr dirty="0"/>
          </a:p>
        </p:txBody>
      </p:sp>
      <p:sp>
        <p:nvSpPr>
          <p:cNvPr id="105" name="Google Shape;105;p14"/>
          <p:cNvSpPr txBox="1"/>
          <p:nvPr/>
        </p:nvSpPr>
        <p:spPr>
          <a:xfrm>
            <a:off x="1790700" y="3592578"/>
            <a:ext cx="466725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Total Time: 15 Minutes</a:t>
            </a:r>
            <a:endParaRPr dirty="0"/>
          </a:p>
        </p:txBody>
      </p:sp>
      <p:pic>
        <p:nvPicPr>
          <p:cNvPr id="106" name="Google Shape;106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2500" y="2733079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6715125" y="2462706"/>
            <a:ext cx="4810125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b="1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7x7 Rule: </a:t>
            </a: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Limit each slide to a maximum of 7 lines and 7 words per line.</a:t>
            </a:r>
            <a:endParaRPr dirty="0"/>
          </a:p>
        </p:txBody>
      </p:sp>
      <p:sp>
        <p:nvSpPr>
          <p:cNvPr id="112" name="Google Shape;112;p14"/>
          <p:cNvSpPr txBox="1"/>
          <p:nvPr/>
        </p:nvSpPr>
        <p:spPr>
          <a:xfrm>
            <a:off x="6715125" y="3310712"/>
            <a:ext cx="4810125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b="1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Visual Focus: </a:t>
            </a: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Avoid dense text; focus on key bullet points and visuals.</a:t>
            </a:r>
            <a:endParaRPr dirty="0"/>
          </a:p>
        </p:txBody>
      </p:sp>
      <p:sp>
        <p:nvSpPr>
          <p:cNvPr id="113" name="Google Shape;113;p14"/>
          <p:cNvSpPr txBox="1"/>
          <p:nvPr/>
        </p:nvSpPr>
        <p:spPr>
          <a:xfrm>
            <a:off x="6715125" y="4199442"/>
            <a:ext cx="4810125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b="1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Readability: </a:t>
            </a: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Use large, clear fonts and high-contrast colors for distant reading.</a:t>
            </a:r>
            <a:endParaRPr dirty="0"/>
          </a:p>
        </p:txBody>
      </p:sp>
      <p:pic>
        <p:nvPicPr>
          <p:cNvPr id="114" name="Google Shape;114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6500" y="2580679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6500" y="3441501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6500" y="4302323"/>
            <a:ext cx="266700" cy="2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1859458"/>
            <a:ext cx="3460700" cy="198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5575" y="1859458"/>
            <a:ext cx="3460700" cy="198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400" y="1859458"/>
            <a:ext cx="3460849" cy="198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6750" y="4082355"/>
            <a:ext cx="3460700" cy="164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65575" y="4082355"/>
            <a:ext cx="3460700" cy="164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64400" y="4082355"/>
            <a:ext cx="3460849" cy="164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6750" y="6257925"/>
            <a:ext cx="108585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 txBox="1"/>
          <p:nvPr/>
        </p:nvSpPr>
        <p:spPr>
          <a:xfrm>
            <a:off x="857250" y="476250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285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Outline</a:t>
            </a:r>
            <a:endParaRPr dirty="0"/>
          </a:p>
        </p:txBody>
      </p:sp>
      <p:sp>
        <p:nvSpPr>
          <p:cNvPr id="130" name="Google Shape;130;p15"/>
          <p:cNvSpPr/>
          <p:nvPr/>
        </p:nvSpPr>
        <p:spPr>
          <a:xfrm>
            <a:off x="666750" y="476250"/>
            <a:ext cx="76200" cy="4476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666749" y="6410325"/>
            <a:ext cx="108584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b="1" dirty="0"/>
              <a:t>International Berlin Symposium on Social Sciences and Humanities October 20-22, 2026 | Berlin, Germany</a:t>
            </a:r>
            <a:endParaRPr dirty="0"/>
          </a:p>
        </p:txBody>
      </p:sp>
      <p:sp>
        <p:nvSpPr>
          <p:cNvPr id="133" name="Google Shape;133;p15"/>
          <p:cNvSpPr txBox="1"/>
          <p:nvPr/>
        </p:nvSpPr>
        <p:spPr>
          <a:xfrm>
            <a:off x="952500" y="2145208"/>
            <a:ext cx="303366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80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Introduction</a:t>
            </a:r>
            <a:endParaRPr dirty="0"/>
          </a:p>
        </p:txBody>
      </p:sp>
      <p:sp>
        <p:nvSpPr>
          <p:cNvPr id="134" name="Google Shape;134;p15"/>
          <p:cNvSpPr txBox="1"/>
          <p:nvPr/>
        </p:nvSpPr>
        <p:spPr>
          <a:xfrm>
            <a:off x="952500" y="2630983"/>
            <a:ext cx="28892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Problem Statement and Literature Review</a:t>
            </a:r>
            <a:endParaRPr dirty="0"/>
          </a:p>
        </p:txBody>
      </p:sp>
      <p:sp>
        <p:nvSpPr>
          <p:cNvPr id="135" name="Google Shape;135;p15"/>
          <p:cNvSpPr txBox="1"/>
          <p:nvPr/>
        </p:nvSpPr>
        <p:spPr>
          <a:xfrm>
            <a:off x="4651325" y="2145208"/>
            <a:ext cx="303366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80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Objectives</a:t>
            </a:r>
            <a:endParaRPr dirty="0"/>
          </a:p>
        </p:txBody>
      </p:sp>
      <p:sp>
        <p:nvSpPr>
          <p:cNvPr id="136" name="Google Shape;136;p15"/>
          <p:cNvSpPr txBox="1"/>
          <p:nvPr/>
        </p:nvSpPr>
        <p:spPr>
          <a:xfrm>
            <a:off x="4651325" y="2630983"/>
            <a:ext cx="28892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Research Questions and Hypotheses</a:t>
            </a:r>
            <a:endParaRPr dirty="0"/>
          </a:p>
        </p:txBody>
      </p:sp>
      <p:sp>
        <p:nvSpPr>
          <p:cNvPr id="137" name="Google Shape;137;p15"/>
          <p:cNvSpPr txBox="1"/>
          <p:nvPr/>
        </p:nvSpPr>
        <p:spPr>
          <a:xfrm>
            <a:off x="8350150" y="2145208"/>
            <a:ext cx="3033816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80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Methodology</a:t>
            </a:r>
            <a:endParaRPr dirty="0"/>
          </a:p>
        </p:txBody>
      </p:sp>
      <p:sp>
        <p:nvSpPr>
          <p:cNvPr id="138" name="Google Shape;138;p15"/>
          <p:cNvSpPr txBox="1"/>
          <p:nvPr/>
        </p:nvSpPr>
        <p:spPr>
          <a:xfrm>
            <a:off x="8350150" y="2630983"/>
            <a:ext cx="2889349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Design, Sampling, and Data Analysis</a:t>
            </a:r>
            <a:endParaRPr dirty="0"/>
          </a:p>
        </p:txBody>
      </p:sp>
      <p:sp>
        <p:nvSpPr>
          <p:cNvPr id="139" name="Google Shape;139;p15"/>
          <p:cNvSpPr txBox="1"/>
          <p:nvPr/>
        </p:nvSpPr>
        <p:spPr>
          <a:xfrm>
            <a:off x="952500" y="4368105"/>
            <a:ext cx="303366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80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Findings</a:t>
            </a:r>
            <a:endParaRPr dirty="0"/>
          </a:p>
        </p:txBody>
      </p:sp>
      <p:sp>
        <p:nvSpPr>
          <p:cNvPr id="140" name="Google Shape;140;p15"/>
          <p:cNvSpPr txBox="1"/>
          <p:nvPr/>
        </p:nvSpPr>
        <p:spPr>
          <a:xfrm>
            <a:off x="952500" y="4853880"/>
            <a:ext cx="288920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Key Data Obtained</a:t>
            </a:r>
            <a:endParaRPr dirty="0"/>
          </a:p>
        </p:txBody>
      </p:sp>
      <p:sp>
        <p:nvSpPr>
          <p:cNvPr id="141" name="Google Shape;141;p15"/>
          <p:cNvSpPr txBox="1"/>
          <p:nvPr/>
        </p:nvSpPr>
        <p:spPr>
          <a:xfrm>
            <a:off x="4651325" y="4368105"/>
            <a:ext cx="303366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80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Discussion</a:t>
            </a:r>
            <a:endParaRPr dirty="0"/>
          </a:p>
        </p:txBody>
      </p:sp>
      <p:sp>
        <p:nvSpPr>
          <p:cNvPr id="142" name="Google Shape;142;p15"/>
          <p:cNvSpPr txBox="1"/>
          <p:nvPr/>
        </p:nvSpPr>
        <p:spPr>
          <a:xfrm>
            <a:off x="4651325" y="4853880"/>
            <a:ext cx="288920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Interpretation of Results</a:t>
            </a:r>
            <a:endParaRPr dirty="0"/>
          </a:p>
        </p:txBody>
      </p:sp>
      <p:sp>
        <p:nvSpPr>
          <p:cNvPr id="143" name="Google Shape;143;p15"/>
          <p:cNvSpPr txBox="1"/>
          <p:nvPr/>
        </p:nvSpPr>
        <p:spPr>
          <a:xfrm>
            <a:off x="8350150" y="4368105"/>
            <a:ext cx="3033816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80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Conclusion</a:t>
            </a:r>
            <a:endParaRPr dirty="0"/>
          </a:p>
        </p:txBody>
      </p:sp>
      <p:sp>
        <p:nvSpPr>
          <p:cNvPr id="144" name="Google Shape;144;p15"/>
          <p:cNvSpPr txBox="1"/>
          <p:nvPr/>
        </p:nvSpPr>
        <p:spPr>
          <a:xfrm>
            <a:off x="8350150" y="4853880"/>
            <a:ext cx="2889349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Recommendations and References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4250" y="2975669"/>
            <a:ext cx="4191000" cy="164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6257925"/>
            <a:ext cx="108585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/>
          <p:nvPr/>
        </p:nvSpPr>
        <p:spPr>
          <a:xfrm>
            <a:off x="857250" y="476250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285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Problem Statement</a:t>
            </a:r>
            <a:endParaRPr dirty="0"/>
          </a:p>
        </p:txBody>
      </p:sp>
      <p:sp>
        <p:nvSpPr>
          <p:cNvPr id="153" name="Google Shape;153;p16"/>
          <p:cNvSpPr/>
          <p:nvPr/>
        </p:nvSpPr>
        <p:spPr>
          <a:xfrm>
            <a:off x="666750" y="476250"/>
            <a:ext cx="76200" cy="4476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666750" y="6410325"/>
            <a:ext cx="108585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b="1" dirty="0"/>
              <a:t>International Berlin Symposium on Social Sciences and Humanities October 20-22, 2026 | Berlin, Germany</a:t>
            </a:r>
            <a:endParaRPr dirty="0"/>
          </a:p>
        </p:txBody>
      </p:sp>
      <p:sp>
        <p:nvSpPr>
          <p:cNvPr id="156" name="Google Shape;156;p16"/>
          <p:cNvSpPr txBox="1"/>
          <p:nvPr/>
        </p:nvSpPr>
        <p:spPr>
          <a:xfrm>
            <a:off x="704850" y="2355985"/>
            <a:ext cx="62865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List the core problems encountered in the field and practice related to the research topic here:</a:t>
            </a:r>
            <a:endParaRPr dirty="0"/>
          </a:p>
        </p:txBody>
      </p:sp>
      <p:sp>
        <p:nvSpPr>
          <p:cNvPr id="157" name="Google Shape;157;p16"/>
          <p:cNvSpPr txBox="1"/>
          <p:nvPr/>
        </p:nvSpPr>
        <p:spPr>
          <a:xfrm>
            <a:off x="7667625" y="3261419"/>
            <a:ext cx="37504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50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Please Note</a:t>
            </a:r>
            <a:endParaRPr dirty="0"/>
          </a:p>
        </p:txBody>
      </p:sp>
      <p:sp>
        <p:nvSpPr>
          <p:cNvPr id="158" name="Google Shape;158;p16"/>
          <p:cNvSpPr txBox="1"/>
          <p:nvPr/>
        </p:nvSpPr>
        <p:spPr>
          <a:xfrm>
            <a:off x="7667625" y="3642419"/>
            <a:ext cx="3571875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20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Explain the rationale behind your research here. Convince the audience why this topic matters.</a:t>
            </a:r>
            <a:endParaRPr dirty="0"/>
          </a:p>
        </p:txBody>
      </p:sp>
      <p:sp>
        <p:nvSpPr>
          <p:cNvPr id="159" name="Google Shape;159;p16"/>
          <p:cNvSpPr txBox="1"/>
          <p:nvPr/>
        </p:nvSpPr>
        <p:spPr>
          <a:xfrm>
            <a:off x="1095375" y="3479934"/>
            <a:ext cx="585787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Research Gaps in Current Literature</a:t>
            </a:r>
            <a:endParaRPr dirty="0"/>
          </a:p>
        </p:txBody>
      </p:sp>
      <p:sp>
        <p:nvSpPr>
          <p:cNvPr id="160" name="Google Shape;160;p16"/>
          <p:cNvSpPr txBox="1"/>
          <p:nvPr/>
        </p:nvSpPr>
        <p:spPr>
          <a:xfrm>
            <a:off x="1095375" y="3998511"/>
            <a:ext cx="585787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Practical Challenges and Theoretical Deficiencies</a:t>
            </a:r>
            <a:endParaRPr dirty="0"/>
          </a:p>
        </p:txBody>
      </p:sp>
      <p:sp>
        <p:nvSpPr>
          <p:cNvPr id="161" name="Google Shape;161;p16"/>
          <p:cNvSpPr txBox="1"/>
          <p:nvPr/>
        </p:nvSpPr>
        <p:spPr>
          <a:xfrm>
            <a:off x="1095375" y="4502264"/>
            <a:ext cx="585787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Timeliness of the Study</a:t>
            </a:r>
            <a:endParaRPr dirty="0"/>
          </a:p>
        </p:txBody>
      </p:sp>
      <p:pic>
        <p:nvPicPr>
          <p:cNvPr id="162" name="Google Shape;162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750" y="3551932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750" y="4077592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750" y="4603253"/>
            <a:ext cx="266700" cy="2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2640359"/>
            <a:ext cx="3460700" cy="23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5575" y="2640359"/>
            <a:ext cx="3460700" cy="23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400" y="2640359"/>
            <a:ext cx="3460849" cy="23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6750" y="6257925"/>
            <a:ext cx="108585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7"/>
          <p:cNvSpPr txBox="1"/>
          <p:nvPr/>
        </p:nvSpPr>
        <p:spPr>
          <a:xfrm>
            <a:off x="857250" y="476250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285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Methodology and Research Design</a:t>
            </a:r>
            <a:endParaRPr dirty="0"/>
          </a:p>
        </p:txBody>
      </p:sp>
      <p:sp>
        <p:nvSpPr>
          <p:cNvPr id="175" name="Google Shape;175;p17"/>
          <p:cNvSpPr/>
          <p:nvPr/>
        </p:nvSpPr>
        <p:spPr>
          <a:xfrm>
            <a:off x="666750" y="476250"/>
            <a:ext cx="76200" cy="4476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666749" y="6410325"/>
            <a:ext cx="108584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b="1" dirty="0"/>
              <a:t>International Berlin Symposium on Social Sciences and Humanities October 20-22, 2026 | Berlin, Germany</a:t>
            </a:r>
            <a:endParaRPr dirty="0"/>
          </a:p>
        </p:txBody>
      </p:sp>
      <p:pic>
        <p:nvPicPr>
          <p:cNvPr id="178" name="Google Shape;178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06525" y="2926109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7"/>
          <p:cNvSpPr txBox="1"/>
          <p:nvPr/>
        </p:nvSpPr>
        <p:spPr>
          <a:xfrm>
            <a:off x="880269" y="3449984"/>
            <a:ext cx="303366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sz="180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Research Model</a:t>
            </a:r>
            <a:endParaRPr dirty="0"/>
          </a:p>
        </p:txBody>
      </p:sp>
      <p:sp>
        <p:nvSpPr>
          <p:cNvPr id="180" name="Google Shape;180;p17"/>
          <p:cNvSpPr txBox="1"/>
          <p:nvPr/>
        </p:nvSpPr>
        <p:spPr>
          <a:xfrm>
            <a:off x="952500" y="3897659"/>
            <a:ext cx="28892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0000"/>
              </a:lnSpc>
            </a:pPr>
            <a:r>
              <a:rPr lang="en-US" sz="13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Research Design and Rationale</a:t>
            </a:r>
            <a:endParaRPr dirty="0"/>
          </a:p>
        </p:txBody>
      </p:sp>
      <p:pic>
        <p:nvPicPr>
          <p:cNvPr id="181" name="Google Shape;181;p17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57726" y="2926109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7"/>
          <p:cNvSpPr txBox="1"/>
          <p:nvPr/>
        </p:nvSpPr>
        <p:spPr>
          <a:xfrm>
            <a:off x="4579095" y="3449984"/>
            <a:ext cx="303366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sz="180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Participants</a:t>
            </a:r>
            <a:endParaRPr dirty="0"/>
          </a:p>
        </p:txBody>
      </p:sp>
      <p:sp>
        <p:nvSpPr>
          <p:cNvPr id="183" name="Google Shape;183;p17"/>
          <p:cNvSpPr txBox="1"/>
          <p:nvPr/>
        </p:nvSpPr>
        <p:spPr>
          <a:xfrm>
            <a:off x="4651325" y="3897659"/>
            <a:ext cx="28892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0000"/>
              </a:lnSpc>
            </a:pPr>
            <a:r>
              <a:rPr lang="en-US" sz="13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Sample Characteristics and Size</a:t>
            </a:r>
            <a:endParaRPr dirty="0"/>
          </a:p>
        </p:txBody>
      </p:sp>
      <p:pic>
        <p:nvPicPr>
          <p:cNvPr id="184" name="Google Shape;184;p17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04325" y="2926109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7"/>
          <p:cNvSpPr txBox="1"/>
          <p:nvPr/>
        </p:nvSpPr>
        <p:spPr>
          <a:xfrm>
            <a:off x="8277917" y="3449984"/>
            <a:ext cx="3033816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sz="180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Data Analysis</a:t>
            </a:r>
            <a:endParaRPr dirty="0"/>
          </a:p>
        </p:txBody>
      </p:sp>
      <p:sp>
        <p:nvSpPr>
          <p:cNvPr id="186" name="Google Shape;186;p17"/>
          <p:cNvSpPr txBox="1"/>
          <p:nvPr/>
        </p:nvSpPr>
        <p:spPr>
          <a:xfrm>
            <a:off x="8350150" y="3897659"/>
            <a:ext cx="288934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0000"/>
              </a:lnSpc>
            </a:pPr>
            <a:r>
              <a:rPr lang="en-US" sz="13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Statistical Tools or Qualitative Methods.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2841426"/>
            <a:ext cx="5238750" cy="190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2366962"/>
            <a:ext cx="523875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750" y="6257925"/>
            <a:ext cx="108585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8"/>
          <p:cNvSpPr txBox="1"/>
          <p:nvPr/>
        </p:nvSpPr>
        <p:spPr>
          <a:xfrm>
            <a:off x="857250" y="476250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285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Findings and Analysis</a:t>
            </a:r>
            <a:endParaRPr dirty="0"/>
          </a:p>
        </p:txBody>
      </p:sp>
      <p:sp>
        <p:nvSpPr>
          <p:cNvPr id="196" name="Google Shape;196;p18"/>
          <p:cNvSpPr/>
          <p:nvPr/>
        </p:nvSpPr>
        <p:spPr>
          <a:xfrm>
            <a:off x="666750" y="476250"/>
            <a:ext cx="76200" cy="4476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666750" y="6410325"/>
            <a:ext cx="108585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b="1" dirty="0"/>
              <a:t>International Berlin Symposium on Social Sciences and Humanities October 20-22, 2026 | Berlin, Germany</a:t>
            </a:r>
            <a:endParaRPr dirty="0"/>
          </a:p>
        </p:txBody>
      </p:sp>
      <p:sp>
        <p:nvSpPr>
          <p:cNvPr id="199" name="Google Shape;199;p18"/>
          <p:cNvSpPr txBox="1"/>
          <p:nvPr/>
        </p:nvSpPr>
        <p:spPr>
          <a:xfrm>
            <a:off x="952500" y="3127176"/>
            <a:ext cx="49006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80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Key Data</a:t>
            </a:r>
            <a:endParaRPr dirty="0"/>
          </a:p>
        </p:txBody>
      </p:sp>
      <p:sp>
        <p:nvSpPr>
          <p:cNvPr id="200" name="Google Shape;200;p18"/>
          <p:cNvSpPr txBox="1"/>
          <p:nvPr/>
        </p:nvSpPr>
        <p:spPr>
          <a:xfrm>
            <a:off x="7646486" y="3575804"/>
            <a:ext cx="2518777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i="1" dirty="0">
                <a:solidFill>
                  <a:srgbClr val="546E7A"/>
                </a:solidFill>
                <a:latin typeface="Lato"/>
                <a:ea typeface="Lato"/>
                <a:cs typeface="Lato"/>
                <a:sym typeface="Lato"/>
              </a:rPr>
              <a:t>[Insert Table or Graph Here]</a:t>
            </a:r>
            <a:endParaRPr dirty="0"/>
          </a:p>
        </p:txBody>
      </p:sp>
      <p:sp>
        <p:nvSpPr>
          <p:cNvPr id="201" name="Google Shape;201;p18"/>
          <p:cNvSpPr txBox="1"/>
          <p:nvPr/>
        </p:nvSpPr>
        <p:spPr>
          <a:xfrm>
            <a:off x="1209675" y="3575804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02" name="Google Shape;202;p18"/>
          <p:cNvSpPr txBox="1"/>
          <p:nvPr/>
        </p:nvSpPr>
        <p:spPr>
          <a:xfrm>
            <a:off x="1333500" y="3503330"/>
            <a:ext cx="428625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The Most Striking Statistical Results</a:t>
            </a:r>
            <a:endParaRPr dirty="0"/>
          </a:p>
        </p:txBody>
      </p:sp>
      <p:sp>
        <p:nvSpPr>
          <p:cNvPr id="203" name="Google Shape;203;p18"/>
          <p:cNvSpPr txBox="1"/>
          <p:nvPr/>
        </p:nvSpPr>
        <p:spPr>
          <a:xfrm>
            <a:off x="1209675" y="3910965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04" name="Google Shape;204;p18"/>
          <p:cNvSpPr txBox="1"/>
          <p:nvPr/>
        </p:nvSpPr>
        <p:spPr>
          <a:xfrm>
            <a:off x="1333500" y="3910012"/>
            <a:ext cx="428625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Hypothesis Testing Results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6257925"/>
            <a:ext cx="108585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9"/>
          <p:cNvSpPr txBox="1"/>
          <p:nvPr/>
        </p:nvSpPr>
        <p:spPr>
          <a:xfrm>
            <a:off x="857250" y="476250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285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Conclusion</a:t>
            </a:r>
            <a:endParaRPr dirty="0"/>
          </a:p>
        </p:txBody>
      </p:sp>
      <p:sp>
        <p:nvSpPr>
          <p:cNvPr id="212" name="Google Shape;212;p19"/>
          <p:cNvSpPr/>
          <p:nvPr/>
        </p:nvSpPr>
        <p:spPr>
          <a:xfrm>
            <a:off x="666750" y="476250"/>
            <a:ext cx="76200" cy="4476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666750" y="2637680"/>
            <a:ext cx="10858500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950" b="1" dirty="0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Key Inferences Based on Research Findings</a:t>
            </a:r>
            <a:endParaRPr dirty="0"/>
          </a:p>
        </p:txBody>
      </p:sp>
      <p:sp>
        <p:nvSpPr>
          <p:cNvPr id="214" name="Google Shape;214;p19"/>
          <p:cNvSpPr txBox="1"/>
          <p:nvPr/>
        </p:nvSpPr>
        <p:spPr>
          <a:xfrm>
            <a:off x="666750" y="6410325"/>
            <a:ext cx="108585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b="1" dirty="0"/>
              <a:t>International Berlin Symposium on Social Sciences and Humanities October 20-22, 2026 | Berlin, Germany</a:t>
            </a:r>
            <a:endParaRPr dirty="0"/>
          </a:p>
        </p:txBody>
      </p:sp>
      <p:sp>
        <p:nvSpPr>
          <p:cNvPr id="216" name="Google Shape;216;p19"/>
          <p:cNvSpPr txBox="1"/>
          <p:nvPr/>
        </p:nvSpPr>
        <p:spPr>
          <a:xfrm>
            <a:off x="1095375" y="3375709"/>
            <a:ext cx="1042987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State 2 to 5 main conclusions clearly in concise sentences.</a:t>
            </a:r>
            <a:endParaRPr dirty="0"/>
          </a:p>
        </p:txBody>
      </p:sp>
      <p:sp>
        <p:nvSpPr>
          <p:cNvPr id="217" name="Google Shape;217;p19"/>
          <p:cNvSpPr txBox="1"/>
          <p:nvPr/>
        </p:nvSpPr>
        <p:spPr>
          <a:xfrm>
            <a:off x="1095375" y="3867632"/>
            <a:ext cx="1042987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Comparison of Findings with Literature</a:t>
            </a:r>
            <a:r>
              <a:rPr lang="tr-TR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218" name="Google Shape;218;p19"/>
          <p:cNvSpPr txBox="1"/>
          <p:nvPr/>
        </p:nvSpPr>
        <p:spPr>
          <a:xfrm>
            <a:off x="1095375" y="4393625"/>
            <a:ext cx="1042987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Contribution of the Study to the Field</a:t>
            </a:r>
            <a:r>
              <a:rPr lang="tr-TR" sz="16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pic>
        <p:nvPicPr>
          <p:cNvPr id="219" name="Google Shape;219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3472011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3997672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4523333"/>
            <a:ext cx="266700" cy="2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/>
          <p:nvPr/>
        </p:nvSpPr>
        <p:spPr>
          <a:xfrm>
            <a:off x="1373453" y="1429271"/>
            <a:ext cx="3349094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500" b="1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dirty="0"/>
          </a:p>
        </p:txBody>
      </p:sp>
      <p:sp>
        <p:nvSpPr>
          <p:cNvPr id="227" name="Google Shape;227;p20"/>
          <p:cNvSpPr txBox="1"/>
          <p:nvPr/>
        </p:nvSpPr>
        <p:spPr>
          <a:xfrm>
            <a:off x="571500" y="2696616"/>
            <a:ext cx="49530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59944"/>
              </a:lnSpc>
            </a:pPr>
            <a:r>
              <a:rPr lang="en-US" sz="1800" dirty="0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Questions and Comments</a:t>
            </a:r>
            <a:r>
              <a:rPr lang="tr-TR" sz="1800" dirty="0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…</a:t>
            </a:r>
            <a:endParaRPr dirty="0"/>
          </a:p>
        </p:txBody>
      </p:sp>
      <p:sp>
        <p:nvSpPr>
          <p:cNvPr id="228" name="Google Shape;228;p20"/>
          <p:cNvSpPr/>
          <p:nvPr/>
        </p:nvSpPr>
        <p:spPr>
          <a:xfrm>
            <a:off x="571500" y="3576637"/>
            <a:ext cx="476250" cy="5715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0"/>
          <p:cNvSpPr txBox="1"/>
          <p:nvPr/>
        </p:nvSpPr>
        <p:spPr>
          <a:xfrm>
            <a:off x="571500" y="4090987"/>
            <a:ext cx="49530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350" b="1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Presented by: Title Name Surname</a:t>
            </a:r>
            <a:endParaRPr dirty="0"/>
          </a:p>
        </p:txBody>
      </p:sp>
      <p:sp>
        <p:nvSpPr>
          <p:cNvPr id="230" name="Google Shape;230;p20"/>
          <p:cNvSpPr txBox="1"/>
          <p:nvPr/>
        </p:nvSpPr>
        <p:spPr>
          <a:xfrm>
            <a:off x="571500" y="4708177"/>
            <a:ext cx="49530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350" b="1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Email</a:t>
            </a:r>
            <a:r>
              <a:rPr lang="tr-TR" sz="1350" b="1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3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tr-TR" sz="1350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xxxx</a:t>
            </a:r>
            <a:r>
              <a:rPr lang="en-US" sz="13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@</a:t>
            </a:r>
            <a:r>
              <a:rPr lang="en-US" sz="13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universit</a:t>
            </a:r>
            <a:r>
              <a:rPr lang="tr-TR" sz="135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y</a:t>
            </a:r>
            <a:r>
              <a:rPr lang="tr-TR" sz="13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r>
              <a:rPr lang="en-US" sz="1350" b="0" i="0" u="none" strike="noStrike" cap="none" dirty="0" err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edu</a:t>
            </a:r>
            <a:r>
              <a:rPr lang="tr-TR" sz="135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.tr</a:t>
            </a:r>
            <a:endParaRPr dirty="0"/>
          </a:p>
        </p:txBody>
      </p:sp>
      <p:pic>
        <p:nvPicPr>
          <p:cNvPr id="232" name="Google Shape;232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 txBox="1"/>
          <p:nvPr/>
        </p:nvSpPr>
        <p:spPr>
          <a:xfrm>
            <a:off x="857250" y="476250"/>
            <a:ext cx="112014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tr-TR" sz="2850" b="1" i="0" u="none" strike="noStrike" cap="none" dirty="0" err="1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mage</a:t>
            </a:r>
            <a:r>
              <a:rPr lang="en-US" sz="2850" b="1" i="0" u="none" strike="noStrike" cap="none" dirty="0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 S</a:t>
            </a:r>
            <a:r>
              <a:rPr lang="tr-TR" sz="2850" b="1" i="0" u="none" strike="noStrike" cap="none" dirty="0" err="1">
                <a:solidFill>
                  <a:srgbClr val="003366"/>
                </a:solidFill>
                <a:latin typeface="Montserrat"/>
                <a:ea typeface="Montserrat"/>
                <a:cs typeface="Montserrat"/>
                <a:sym typeface="Montserrat"/>
              </a:rPr>
              <a:t>ources</a:t>
            </a:r>
            <a:endParaRPr dirty="0"/>
          </a:p>
        </p:txBody>
      </p:sp>
      <p:sp>
        <p:nvSpPr>
          <p:cNvPr id="238" name="Google Shape;238;p21"/>
          <p:cNvSpPr/>
          <p:nvPr/>
        </p:nvSpPr>
        <p:spPr>
          <a:xfrm>
            <a:off x="666750" y="476250"/>
            <a:ext cx="76200" cy="4476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50" y="3557587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1"/>
          <p:cNvSpPr txBox="1"/>
          <p:nvPr/>
        </p:nvSpPr>
        <p:spPr>
          <a:xfrm>
            <a:off x="1762125" y="3451919"/>
            <a:ext cx="9763125" cy="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https://media.istockphoto.com/id/1381427766/photo/berlin-skyline-panorama-with-famous-tv-tower-at-alexanderplatz-germany.jpg?s=612x612&amp;w=0&amp;k=20&amp;c=fGsxnhJ5W7jLt2KoiUBpqm6_Sn-VvV2vvT8lAhEr4Gk=</a:t>
            </a:r>
            <a:endParaRPr dirty="0"/>
          </a:p>
        </p:txBody>
      </p:sp>
      <p:sp>
        <p:nvSpPr>
          <p:cNvPr id="241" name="Google Shape;241;p21"/>
          <p:cNvSpPr txBox="1"/>
          <p:nvPr/>
        </p:nvSpPr>
        <p:spPr>
          <a:xfrm>
            <a:off x="1762125" y="3895725"/>
            <a:ext cx="97631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lang="en-US" sz="1200" b="0" i="0" u="none" strike="noStrike" cap="none" dirty="0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www.istockphoto.com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3816</TotalTime>
  <Words>401</Words>
  <Application>Microsoft Office PowerPoint</Application>
  <PresentationFormat>Widescreen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Montserrat</vt:lpstr>
      <vt:lpstr>Lato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</dc:creator>
  <cp:lastModifiedBy>Emir</cp:lastModifiedBy>
  <cp:revision>22</cp:revision>
  <dcterms:modified xsi:type="dcterms:W3CDTF">2026-06-12T11:58:55Z</dcterms:modified>
</cp:coreProperties>
</file>