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983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029725" y="2869927"/>
            <a:ext cx="1140142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BİLDİRİ BAŞLIĞI BURAYA GELECEK</a:t>
            </a: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666750" y="2477473"/>
            <a:ext cx="10858500" cy="381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76129" y="4145830"/>
            <a:ext cx="108585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Sunan</a:t>
            </a:r>
            <a:r>
              <a:rPr lang="en-US" sz="2100" b="1" i="0" u="none" strike="noStrike" cap="none" dirty="0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b="1" i="0" u="none" strike="noStrike" cap="none" dirty="0" err="1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Yazar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666750" y="5598839"/>
            <a:ext cx="108585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Unvan</a:t>
            </a:r>
            <a:r>
              <a:rPr lang="en-US" sz="13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Ad </a:t>
            </a:r>
            <a:r>
              <a:rPr lang="en-US" sz="13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Soyad</a:t>
            </a:r>
            <a:r>
              <a:rPr lang="en-US" sz="13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| </a:t>
            </a:r>
            <a:r>
              <a:rPr lang="en-US" sz="13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Üniversite</a:t>
            </a:r>
            <a:r>
              <a:rPr lang="en-US" sz="13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-US" sz="13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Kurum</a:t>
            </a:r>
            <a:r>
              <a:rPr lang="en-US" sz="13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Adı</a:t>
            </a:r>
            <a:r>
              <a:rPr lang="en-US" sz="13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| E-</a:t>
            </a:r>
            <a:r>
              <a:rPr lang="en-US" sz="13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posta</a:t>
            </a:r>
            <a:r>
              <a:rPr lang="en-US" sz="13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Adresi</a:t>
            </a: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0025" y="179432"/>
            <a:ext cx="11801475" cy="1990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428279"/>
            <a:ext cx="5238750" cy="273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SUNUM HAZIRLAMA REHBER</a:t>
            </a:r>
            <a:r>
              <a:rPr lang="tr-TR" sz="285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endParaRPr dirty="0"/>
          </a:p>
        </p:txBody>
      </p:sp>
      <p:sp>
        <p:nvSpPr>
          <p:cNvPr id="101" name="Google Shape;101;p14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666749" y="6410325"/>
            <a:ext cx="1126265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tr-TR" b="1" dirty="0"/>
              <a:t>Uluslararası Berlin Sosyal ve Beşeri Bilimler Sempozyumu</a:t>
            </a:r>
            <a:r>
              <a:rPr lang="tr-TR" dirty="0"/>
              <a:t> </a:t>
            </a:r>
            <a:r>
              <a:rPr lang="tr-TR" b="1" dirty="0"/>
              <a:t>20-22 Ekim 2026 | Berlin, Almanya</a:t>
            </a:r>
            <a:endParaRPr lang="tr-T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4"/>
          <p:cNvSpPr txBox="1"/>
          <p:nvPr/>
        </p:nvSpPr>
        <p:spPr>
          <a:xfrm>
            <a:off x="1026319" y="2737164"/>
            <a:ext cx="4900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ZAMAN YÖNET</a:t>
            </a:r>
            <a:r>
              <a:rPr lang="tr-TR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tr-TR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endParaRPr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1876425" y="3550146"/>
            <a:ext cx="46672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Toplam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Süre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 15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Dakika</a:t>
            </a:r>
            <a:endParaRPr dirty="0"/>
          </a:p>
        </p:txBody>
      </p:sp>
      <p:pic>
        <p:nvPicPr>
          <p:cNvPr id="106" name="Google Shape;106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00" y="2733079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6715125" y="2521743"/>
            <a:ext cx="48101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7x7 </a:t>
            </a:r>
            <a:r>
              <a:rPr lang="en-US" sz="1650" b="1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Kuralı</a:t>
            </a:r>
            <a:r>
              <a:rPr lang="en-US" sz="1650" b="1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Her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slaytta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fazla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7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satır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ve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her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satırda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7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kelime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kullanmaya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özen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gösterin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12" name="Google Shape;112;p14"/>
          <p:cNvSpPr txBox="1"/>
          <p:nvPr/>
        </p:nvSpPr>
        <p:spPr>
          <a:xfrm>
            <a:off x="6715125" y="3367384"/>
            <a:ext cx="48101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Görsel</a:t>
            </a:r>
            <a:r>
              <a:rPr lang="en-US" sz="1650" b="1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1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Odak</a:t>
            </a:r>
            <a:r>
              <a:rPr lang="en-US" sz="1650" b="1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Slaytları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uzun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metinlerle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doldurmayın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;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anahtar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noktaları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vurgulayın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13" name="Google Shape;113;p14"/>
          <p:cNvSpPr txBox="1"/>
          <p:nvPr/>
        </p:nvSpPr>
        <p:spPr>
          <a:xfrm>
            <a:off x="6715125" y="4201120"/>
            <a:ext cx="48101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Okunabilirlik</a:t>
            </a:r>
            <a:r>
              <a:rPr lang="en-US" sz="1650" b="1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Uzaktan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okunabilecek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font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boyutları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ve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yüksek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kontrastlı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renkler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seçin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114" name="Google Shape;114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2580679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3441501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4302323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859458"/>
            <a:ext cx="3460700" cy="19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575" y="1859458"/>
            <a:ext cx="3460700" cy="19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1859458"/>
            <a:ext cx="3460849" cy="19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4082355"/>
            <a:ext cx="3460700" cy="16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5575" y="4082355"/>
            <a:ext cx="3460700" cy="16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64400" y="4082355"/>
            <a:ext cx="3460849" cy="16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SUNUM AKIŞI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666749" y="6410325"/>
            <a:ext cx="108584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tr-TR" b="1" dirty="0"/>
              <a:t>Uluslararası Berlin Sosyal ve Beşeri Bilimler Sempozyumu</a:t>
            </a:r>
            <a:r>
              <a:rPr lang="tr-TR" dirty="0"/>
              <a:t> </a:t>
            </a:r>
            <a:r>
              <a:rPr lang="tr-TR" b="1" dirty="0"/>
              <a:t>20-22 Ekim 2026 | Berlin, Almanya</a:t>
            </a:r>
            <a:endParaRPr lang="tr-T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5"/>
          <p:cNvSpPr txBox="1"/>
          <p:nvPr/>
        </p:nvSpPr>
        <p:spPr>
          <a:xfrm>
            <a:off x="952500" y="2145208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tr-TR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tr-TR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Ş</a:t>
            </a:r>
            <a:endParaRPr dirty="0"/>
          </a:p>
        </p:txBody>
      </p:sp>
      <p:sp>
        <p:nvSpPr>
          <p:cNvPr id="134" name="Google Shape;134;p15"/>
          <p:cNvSpPr txBox="1"/>
          <p:nvPr/>
        </p:nvSpPr>
        <p:spPr>
          <a:xfrm>
            <a:off x="952500" y="2630983"/>
            <a:ext cx="28892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Problem Durumu ve Literatür Özeti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4651325" y="2145208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AMAÇ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4651325" y="2630983"/>
            <a:ext cx="28892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Araştırma Soruları ve Hipotezler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8350150" y="2145208"/>
            <a:ext cx="303381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YÖNTEM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8350150" y="2630983"/>
            <a:ext cx="2889349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Desen, Örneklem ve Veri Analizi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952500" y="4368105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BULGULAR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952500" y="4853880"/>
            <a:ext cx="28892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Elde Edilen Temel Veriler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4651325" y="4368105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TARTIŞMA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4651325" y="4853880"/>
            <a:ext cx="28892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Sonuçların Yorumlanması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8350150" y="4368105"/>
            <a:ext cx="303381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KAPANIŞ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8350150" y="4853880"/>
            <a:ext cx="2889349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Öneriler ve Kaynakça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2975669"/>
            <a:ext cx="4191000" cy="164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PROBLEM DURUMU</a:t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666750" y="6410325"/>
            <a:ext cx="108585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tr-TR" b="1" dirty="0"/>
              <a:t>Uluslararası Berlin Sosyal ve Beşeri Bilimler Sempozyumu</a:t>
            </a:r>
            <a:r>
              <a:rPr lang="tr-TR" dirty="0"/>
              <a:t> </a:t>
            </a:r>
            <a:r>
              <a:rPr lang="tr-TR" b="1" dirty="0"/>
              <a:t>20-22 Ekim 2026 | Berlin, Almanya</a:t>
            </a:r>
            <a:endParaRPr lang="tr-T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16"/>
          <p:cNvSpPr txBox="1"/>
          <p:nvPr/>
        </p:nvSpPr>
        <p:spPr>
          <a:xfrm>
            <a:off x="666750" y="2672060"/>
            <a:ext cx="62865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Araştırma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konusu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ile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ilgili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alanda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ve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uygulamada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karşılaşılan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temel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sorunları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burada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listeleyiniz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dirty="0"/>
          </a:p>
        </p:txBody>
      </p:sp>
      <p:sp>
        <p:nvSpPr>
          <p:cNvPr id="157" name="Google Shape;157;p16"/>
          <p:cNvSpPr txBox="1"/>
          <p:nvPr/>
        </p:nvSpPr>
        <p:spPr>
          <a:xfrm>
            <a:off x="7667625" y="3261419"/>
            <a:ext cx="37504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ÖNEML</a:t>
            </a:r>
            <a:r>
              <a:rPr lang="tr-TR" sz="15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r>
              <a:rPr lang="en-US" sz="15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 NOT</a:t>
            </a:r>
            <a:endParaRPr dirty="0"/>
          </a:p>
        </p:txBody>
      </p:sp>
      <p:sp>
        <p:nvSpPr>
          <p:cNvPr id="158" name="Google Shape;158;p16"/>
          <p:cNvSpPr txBox="1"/>
          <p:nvPr/>
        </p:nvSpPr>
        <p:spPr>
          <a:xfrm>
            <a:off x="7667625" y="3642419"/>
            <a:ext cx="3571875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Bu bölüm araştırmanızın neden yapıldığını anlatmalıdır. Dinleyiciyi konunun önemine ikna edin.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1095375" y="3551932"/>
            <a:ext cx="58578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Mevcut literatürdeki boşluklar nelerdir?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1095375" y="4077592"/>
            <a:ext cx="58578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Karşılaşılan pratik zorluklar ve kuramsal eksiklikler.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1095375" y="4603253"/>
            <a:ext cx="5857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Çalışmanın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güncelliği</a:t>
            </a:r>
            <a:r>
              <a:rPr lang="tr-TR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162" name="Google Shape;162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355193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407759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4603253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640359"/>
            <a:ext cx="3460700" cy="23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575" y="2640359"/>
            <a:ext cx="3460700" cy="23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640359"/>
            <a:ext cx="3460849" cy="23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YÖNTEM VE ARAŞTIRMA DESEN</a:t>
            </a:r>
            <a:r>
              <a:rPr lang="tr-TR" sz="285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endParaRPr dirty="0"/>
          </a:p>
        </p:txBody>
      </p:sp>
      <p:sp>
        <p:nvSpPr>
          <p:cNvPr id="175" name="Google Shape;175;p17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666749" y="6410325"/>
            <a:ext cx="108584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tr-TR" b="1"/>
              <a:t>Uluslararası </a:t>
            </a:r>
            <a:r>
              <a:rPr lang="tr-TR" b="1" dirty="0"/>
              <a:t>Berlin Sosyal ve Beşeri Bilimler Sempozyumu</a:t>
            </a:r>
            <a:r>
              <a:rPr lang="tr-TR" dirty="0"/>
              <a:t> </a:t>
            </a:r>
            <a:r>
              <a:rPr lang="tr-TR" b="1" dirty="0"/>
              <a:t>20-22 Ekim 2026 | Berlin, Almanya</a:t>
            </a:r>
            <a:endParaRPr lang="tr-T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8" name="Google Shape;178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6525" y="292610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880269" y="3449984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ARAŞTIRMA MODEL</a:t>
            </a:r>
            <a:r>
              <a:rPr lang="tr-TR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endParaRPr dirty="0"/>
          </a:p>
        </p:txBody>
      </p:sp>
      <p:sp>
        <p:nvSpPr>
          <p:cNvPr id="180" name="Google Shape;180;p17"/>
          <p:cNvSpPr txBox="1"/>
          <p:nvPr/>
        </p:nvSpPr>
        <p:spPr>
          <a:xfrm>
            <a:off x="952500" y="3897659"/>
            <a:ext cx="28892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Kullanılan desen ve gerekçesi.</a:t>
            </a:r>
            <a:endParaRPr/>
          </a:p>
        </p:txBody>
      </p:sp>
      <p:pic>
        <p:nvPicPr>
          <p:cNvPr id="181" name="Google Shape;181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57726" y="2926109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4579095" y="3449984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ÇALIŞMA GRUBU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4651325" y="3897659"/>
            <a:ext cx="28892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Örneklem özellikleri ve büyüklüğü.</a:t>
            </a:r>
            <a:endParaRPr/>
          </a:p>
        </p:txBody>
      </p:sp>
      <p:pic>
        <p:nvPicPr>
          <p:cNvPr id="184" name="Google Shape;184;p17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04325" y="292610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/>
        </p:nvSpPr>
        <p:spPr>
          <a:xfrm>
            <a:off x="8277917" y="3449984"/>
            <a:ext cx="303381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r>
              <a:rPr lang="tr-TR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 ANAL</a:t>
            </a:r>
            <a:r>
              <a:rPr lang="tr-TR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tr-TR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endParaRPr dirty="0"/>
          </a:p>
        </p:txBody>
      </p:sp>
      <p:sp>
        <p:nvSpPr>
          <p:cNvPr id="186" name="Google Shape;186;p17"/>
          <p:cNvSpPr txBox="1"/>
          <p:nvPr/>
        </p:nvSpPr>
        <p:spPr>
          <a:xfrm>
            <a:off x="8350150" y="3897659"/>
            <a:ext cx="2889349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İstatistiksel araçlar veya nitel yöntemler.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841426"/>
            <a:ext cx="5238750" cy="190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366962"/>
            <a:ext cx="52387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BULGULAR VE ANAL</a:t>
            </a:r>
            <a:r>
              <a:rPr lang="tr-TR" sz="285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r>
              <a:rPr lang="en-US" sz="285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dirty="0"/>
          </a:p>
        </p:txBody>
      </p:sp>
      <p:sp>
        <p:nvSpPr>
          <p:cNvPr id="196" name="Google Shape;196;p18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666750" y="6410325"/>
            <a:ext cx="108585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tr-TR" b="1" dirty="0"/>
              <a:t>Uluslararası Berlin Sosyal ve Beşeri Bilimler Sempozyumu</a:t>
            </a:r>
            <a:r>
              <a:rPr lang="tr-TR" dirty="0"/>
              <a:t> </a:t>
            </a:r>
            <a:r>
              <a:rPr lang="tr-TR" b="1" dirty="0"/>
              <a:t>20-22 Ekim 2026 | Berlin, Almanya</a:t>
            </a:r>
            <a:endParaRPr lang="tr-T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18"/>
          <p:cNvSpPr txBox="1"/>
          <p:nvPr/>
        </p:nvSpPr>
        <p:spPr>
          <a:xfrm>
            <a:off x="952500" y="3127176"/>
            <a:ext cx="4900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TEMEL VER</a:t>
            </a:r>
            <a:r>
              <a:rPr lang="tr-TR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r>
              <a:rPr lang="en-US" sz="18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LER</a:t>
            </a:r>
            <a:endParaRPr dirty="0"/>
          </a:p>
        </p:txBody>
      </p:sp>
      <p:sp>
        <p:nvSpPr>
          <p:cNvPr id="200" name="Google Shape;200;p18"/>
          <p:cNvSpPr txBox="1"/>
          <p:nvPr/>
        </p:nvSpPr>
        <p:spPr>
          <a:xfrm>
            <a:off x="7272337" y="3628132"/>
            <a:ext cx="32670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1" u="none" strike="noStrike" cap="none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rPr>
              <a:t>[Buraya Tablo veya Grafik Ekleyiniz]</a:t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1209675" y="3575804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1333500" y="3574851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Elde edilen en çarpıcı istatistiksel sonuçlar.</a:t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1209675" y="3910965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1333500" y="3910012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Hipotezlerin kabul/red durumları.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SONUÇ</a:t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666750" y="2637680"/>
            <a:ext cx="10858500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Araştırma bulgularına dayalı temel çıkarımlar:</a:t>
            </a: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666750" y="6410325"/>
            <a:ext cx="108585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tr-TR" b="1" dirty="0"/>
              <a:t>Uluslararası Berlin Sosyal ve Beşeri Bilimler Sempozyumu</a:t>
            </a:r>
            <a:r>
              <a:rPr lang="tr-TR" dirty="0"/>
              <a:t> </a:t>
            </a:r>
            <a:r>
              <a:rPr lang="tr-TR" b="1" dirty="0"/>
              <a:t>20-22 Ekim 2026 | Berlin, Almanya</a:t>
            </a:r>
            <a:endParaRPr lang="tr-T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9"/>
          <p:cNvSpPr txBox="1"/>
          <p:nvPr/>
        </p:nvSpPr>
        <p:spPr>
          <a:xfrm>
            <a:off x="1095375" y="3472011"/>
            <a:ext cx="104298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Ulaşılan 2-5 arası ana sonucu net cümlelerle ifade edin.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1095375" y="3997672"/>
            <a:ext cx="104298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Bulguların literatürle örtüşen veya ayrışan yönleri.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1095375" y="4523333"/>
            <a:ext cx="10429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Çalışmanın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alandaki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karşılığı</a:t>
            </a:r>
            <a:r>
              <a:rPr lang="en-US" sz="16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219" name="Google Shape;21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3472011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399767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4523333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97491" y="1457326"/>
            <a:ext cx="590101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TEŞEKKÜR EDER</a:t>
            </a:r>
            <a:r>
              <a:rPr lang="tr-TR" sz="45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İ</a:t>
            </a:r>
            <a:r>
              <a:rPr lang="en-US" sz="45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dirty="0"/>
          </a:p>
        </p:txBody>
      </p:sp>
      <p:sp>
        <p:nvSpPr>
          <p:cNvPr id="227" name="Google Shape;227;p20"/>
          <p:cNvSpPr txBox="1"/>
          <p:nvPr/>
        </p:nvSpPr>
        <p:spPr>
          <a:xfrm>
            <a:off x="571500" y="2696616"/>
            <a:ext cx="4953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Sorularınız ve Katkılarınız İçin...</a:t>
            </a:r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571500" y="3576637"/>
            <a:ext cx="476250" cy="571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571500" y="4090987"/>
            <a:ext cx="49530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Sunan:</a:t>
            </a:r>
            <a:r>
              <a:rPr lang="en-US" sz="13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Unvan Ad Soyad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571500" y="4708177"/>
            <a:ext cx="49530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E-</a:t>
            </a:r>
            <a:r>
              <a:rPr lang="en-US" sz="1350" b="1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posta</a:t>
            </a:r>
            <a:r>
              <a:rPr lang="en-US" sz="1350" b="1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tr-TR" sz="13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xxxx</a:t>
            </a:r>
            <a:r>
              <a:rPr lang="en-US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@universit</a:t>
            </a:r>
            <a:r>
              <a:rPr lang="tr-TR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esi.</a:t>
            </a:r>
            <a:r>
              <a:rPr lang="en-US" sz="13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edu</a:t>
            </a:r>
            <a:r>
              <a:rPr lang="tr-TR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.tr</a:t>
            </a:r>
            <a:endParaRPr dirty="0"/>
          </a:p>
        </p:txBody>
      </p:sp>
      <p:pic>
        <p:nvPicPr>
          <p:cNvPr id="232" name="Google Shape;23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/>
        </p:nvSpPr>
        <p:spPr>
          <a:xfrm>
            <a:off x="857250" y="476250"/>
            <a:ext cx="112014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50" b="1" dirty="0">
                <a:solidFill>
                  <a:srgbClr val="003366"/>
                </a:solidFill>
                <a:latin typeface="Montserrat"/>
                <a:sym typeface="Montserrat"/>
              </a:rPr>
              <a:t>GÖRSEL KAYNAĞI</a:t>
            </a:r>
            <a:endParaRPr dirty="0"/>
          </a:p>
        </p:txBody>
      </p:sp>
      <p:sp>
        <p:nvSpPr>
          <p:cNvPr id="238" name="Google Shape;238;p21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355758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1"/>
          <p:cNvSpPr txBox="1"/>
          <p:nvPr/>
        </p:nvSpPr>
        <p:spPr>
          <a:xfrm>
            <a:off x="1762125" y="3451919"/>
            <a:ext cx="976312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https://media.istockphoto.com/id/1381427766/photo/berlin-skyline-panorama-with-famous-tv-tower-at-alexanderplatz-germany.jpg?s=612x612&amp;w=0&amp;k=20&amp;c=fGsxnhJ5W7jLt2KoiUBpqm6_Sn-VvV2vvT8lAhEr4Gk=</a:t>
            </a:r>
            <a:endParaRPr dirty="0"/>
          </a:p>
        </p:txBody>
      </p:sp>
      <p:sp>
        <p:nvSpPr>
          <p:cNvPr id="241" name="Google Shape;241;p21"/>
          <p:cNvSpPr txBox="1"/>
          <p:nvPr/>
        </p:nvSpPr>
        <p:spPr>
          <a:xfrm>
            <a:off x="1762125" y="3895725"/>
            <a:ext cx="976312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Kaynak</a:t>
            </a:r>
            <a:r>
              <a:rPr lang="en-US" sz="120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www.istockphoto.com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400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Lato</vt:lpstr>
      <vt:lpstr>Montserrat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</dc:creator>
  <cp:lastModifiedBy>Emir</cp:lastModifiedBy>
  <cp:revision>15</cp:revision>
  <dcterms:modified xsi:type="dcterms:W3CDTF">2026-06-12T11:57:54Z</dcterms:modified>
</cp:coreProperties>
</file>